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wdp" ContentType="image/vnd.ms-photo"/>
  <Override PartName="/customXml/itemProps4.xml" ContentType="application/vnd.openxmlformats-officedocument.customXml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9"/>
  </p:notesMasterIdLst>
  <p:handoutMasterIdLst>
    <p:handoutMasterId r:id="rId10"/>
  </p:handoutMasterIdLst>
  <p:sldIdLst>
    <p:sldId id="273" r:id="rId6"/>
    <p:sldId id="269" r:id="rId7"/>
    <p:sldId id="272" r:id="rId8"/>
  </p:sldIdLst>
  <p:sldSz cx="9144000" cy="6858000" type="screen4x3"/>
  <p:notesSz cx="6794500" cy="9931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0C82E4"/>
    <a:srgbClr val="FAB882"/>
    <a:srgbClr val="286EBE"/>
    <a:srgbClr val="6A497D"/>
    <a:srgbClr val="3366FF"/>
    <a:srgbClr val="2CE81E"/>
    <a:srgbClr val="FF6600"/>
    <a:srgbClr val="DE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29" autoAdjust="0"/>
  </p:normalViewPr>
  <p:slideViewPr>
    <p:cSldViewPr snapToObjects="1">
      <p:cViewPr varScale="1">
        <p:scale>
          <a:sx n="82" d="100"/>
          <a:sy n="82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81" d="100"/>
          <a:sy n="81" d="100"/>
        </p:scale>
        <p:origin x="-4020" y="-102"/>
      </p:cViewPr>
      <p:guideLst>
        <p:guide orient="horz" pos="3128"/>
        <p:guide pos="2140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55937-6BAC-4D4A-803F-469722FC64B9}" type="datetimeFigureOut">
              <a:rPr lang="ru-RU" smtClean="0"/>
              <a:pPr/>
              <a:t>15.08.2016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7D9D2-172F-4B61-B890-19B0546EA8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72819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D89B1-C26E-422B-A051-030047675766}" type="datetimeFigureOut">
              <a:rPr lang="ru-RU" smtClean="0"/>
              <a:pPr/>
              <a:t>15.08.2016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219DF1-FEE9-4C5B-A8D1-39B6EC07F7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96071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219DF1-FEE9-4C5B-A8D1-39B6EC07F75B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26712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219DF1-FEE9-4C5B-A8D1-39B6EC07F75B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26712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219DF1-FEE9-4C5B-A8D1-39B6EC07F75B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26712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:\шаблон презентации\Prezentatsiya_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4788024" y="2780928"/>
            <a:ext cx="4248472" cy="2160240"/>
          </a:xfrm>
        </p:spPr>
        <p:txBody>
          <a:bodyPr/>
          <a:lstStyle>
            <a:lvl1pPr algn="r">
              <a:defRPr baseline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ru-RU" dirty="0" smtClean="0"/>
              <a:t>Заголовок презентации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</a:lstStyle>
          <a:p>
            <a:fld id="{E83861E1-A46E-4934-A08B-004E57311997}" type="datetime1">
              <a:rPr lang="ru-RU" smtClean="0"/>
              <a:pPr/>
              <a:t>15.08.2016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425131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2924944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400">
                <a:solidFill>
                  <a:srgbClr val="286EBE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B9185-BE30-4AFB-8FBF-9431329DBE1D}" type="datetime1">
              <a:rPr lang="ru-RU" smtClean="0"/>
              <a:pPr/>
              <a:t>15.08.2016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9552" y="1556792"/>
            <a:ext cx="3740224" cy="45651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556792"/>
            <a:ext cx="3740224" cy="45651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EE541-966D-43AE-8E05-9A437637757B}" type="datetime1">
              <a:rPr lang="ru-RU" smtClean="0"/>
              <a:pPr/>
              <a:t>15.08.2016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556792"/>
            <a:ext cx="3742946" cy="64807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9553" y="2196554"/>
            <a:ext cx="3742946" cy="37023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0" y="1556792"/>
            <a:ext cx="3744416" cy="64807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1" y="2196554"/>
            <a:ext cx="3744416" cy="37023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A17D8-2A90-4CD3-B2CD-665635F7FDDD}" type="datetime1">
              <a:rPr lang="ru-RU" smtClean="0"/>
              <a:pPr/>
              <a:t>15.08.2016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0457A-3DD5-4EF8-B2C3-3A19AE91264A}" type="datetime1">
              <a:rPr lang="ru-RU" smtClean="0"/>
              <a:pPr/>
              <a:t>15.08.2016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2B2A-8C55-423A-BCE3-0ED25BCADCA6}" type="datetime1">
              <a:rPr lang="ru-RU" smtClean="0"/>
              <a:pPr/>
              <a:t>15.08.2016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6624736" cy="57606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484784"/>
            <a:ext cx="2736304" cy="108404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63888" y="1484784"/>
            <a:ext cx="4741366" cy="45241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4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9552" y="2564904"/>
            <a:ext cx="2736304" cy="344998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39552" y="6237312"/>
            <a:ext cx="2736304" cy="365125"/>
          </a:xfrm>
        </p:spPr>
        <p:txBody>
          <a:bodyPr/>
          <a:lstStyle/>
          <a:p>
            <a:fld id="{21FCB106-CEA4-4D5B-B484-98E7EEBB20E6}" type="datetime1">
              <a:rPr lang="ru-RU" smtClean="0"/>
              <a:pPr/>
              <a:t>15.08.2016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563888" y="6237312"/>
            <a:ext cx="4752528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Заголовок 1"/>
          <p:cNvSpPr txBox="1">
            <a:spLocks/>
          </p:cNvSpPr>
          <p:nvPr userDrawn="1"/>
        </p:nvSpPr>
        <p:spPr>
          <a:xfrm>
            <a:off x="539552" y="188640"/>
            <a:ext cx="6624736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63688" y="1412777"/>
            <a:ext cx="5472608" cy="33843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63688" y="494116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C311-C726-4F64-9864-3A61B9852B55}" type="datetime1">
              <a:rPr lang="ru-RU" smtClean="0"/>
              <a:pPr/>
              <a:t>15.08.2016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6624736" cy="576064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K:\шаблон презентации\Prezentatsiya_02.pn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6624736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0000" y="1484784"/>
            <a:ext cx="7776416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9552" y="62373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C85B0B10-B742-4CEF-B6E6-ACFCECFC1A50}" type="datetime1">
              <a:rPr lang="ru-RU" smtClean="0"/>
              <a:pPr/>
              <a:t>15.08.2016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987824" y="6237312"/>
            <a:ext cx="53285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32440" y="6237312"/>
            <a:ext cx="504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>
          <a:solidFill>
            <a:schemeClr val="bg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400" kern="1200">
          <a:solidFill>
            <a:srgbClr val="286EBE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>
          <a:solidFill>
            <a:srgbClr val="286EBE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rgbClr val="286EBE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400" kern="1200">
          <a:solidFill>
            <a:srgbClr val="286EBE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200" kern="1200">
          <a:solidFill>
            <a:srgbClr val="286EBE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971599" y="5054153"/>
            <a:ext cx="7200800" cy="1664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bg1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11661" y="1736812"/>
            <a:ext cx="5724636" cy="3814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10310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3046" y="189069"/>
            <a:ext cx="6624736" cy="57606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Потребительский кредит ЛОКО-Банка </a:t>
            </a:r>
            <a:r>
              <a:rPr lang="ru-RU" b="1" dirty="0" smtClean="0"/>
              <a:t>для собственников недвижимости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23251899"/>
              </p:ext>
            </p:extLst>
          </p:nvPr>
        </p:nvGraphicFramePr>
        <p:xfrm>
          <a:off x="143508" y="1304764"/>
          <a:ext cx="8818709" cy="5053417"/>
        </p:xfrm>
        <a:graphic>
          <a:graphicData uri="http://schemas.openxmlformats.org/drawingml/2006/table">
            <a:tbl>
              <a:tblPr firstRow="1" firstCol="1" bandRow="1">
                <a:tableStyleId>{46F890A9-2807-4EBB-B81D-B2AA78EC7F39}</a:tableStyleId>
              </a:tblPr>
              <a:tblGrid>
                <a:gridCol w="1747778"/>
                <a:gridCol w="2732197"/>
                <a:gridCol w="4338734"/>
              </a:tblGrid>
              <a:tr h="1188474">
                <a:tc gridSpan="3">
                  <a:txBody>
                    <a:bodyPr/>
                    <a:lstStyle/>
                    <a:p>
                      <a:pPr marL="0" indent="0" algn="ctr" eaLnBrk="0" hangingPunct="0">
                        <a:lnSpc>
                          <a:spcPct val="80000"/>
                        </a:lnSpc>
                        <a:buClr>
                          <a:schemeClr val="accent6">
                            <a:lumMod val="75000"/>
                          </a:schemeClr>
                        </a:buClr>
                        <a:buSzPct val="100000"/>
                        <a:buFont typeface="Wingdings" panose="05000000000000000000" pitchFamily="2" charset="2"/>
                        <a:buNone/>
                      </a:pPr>
                      <a:endParaRPr lang="ru-RU" sz="800" kern="12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indent="0" algn="ctr" eaLnBrk="0" hangingPunct="0">
                        <a:lnSpc>
                          <a:spcPct val="80000"/>
                        </a:lnSpc>
                        <a:buClr>
                          <a:schemeClr val="accent6">
                            <a:lumMod val="75000"/>
                          </a:schemeClr>
                        </a:buClr>
                        <a:buSzPct val="100000"/>
                        <a:buFont typeface="Wingdings" panose="05000000000000000000" pitchFamily="2" charset="2"/>
                        <a:buNone/>
                      </a:pPr>
                      <a:r>
                        <a:rPr lang="ru-RU" sz="20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Цель кредита</a:t>
                      </a:r>
                      <a:r>
                        <a:rPr lang="ru-RU" sz="2000" kern="12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– определяете Вы!</a:t>
                      </a:r>
                      <a:endParaRPr lang="ru-RU" sz="2000" kern="12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indent="0" eaLnBrk="0" hangingPunct="0">
                        <a:lnSpc>
                          <a:spcPct val="80000"/>
                        </a:lnSpc>
                        <a:buClr>
                          <a:schemeClr val="accent6">
                            <a:lumMod val="75000"/>
                          </a:schemeClr>
                        </a:buClr>
                        <a:buSzPct val="100000"/>
                        <a:buFont typeface="Wingdings" panose="05000000000000000000" pitchFamily="2" charset="2"/>
                        <a:buNone/>
                      </a:pPr>
                      <a:endParaRPr lang="ru-RU" sz="500" kern="1200" dirty="0" smtClean="0">
                        <a:effectLst/>
                      </a:endParaRPr>
                    </a:p>
                    <a:p>
                      <a:pPr marL="0" indent="0" algn="ctr" eaLnBrk="0" hangingPunct="0">
                        <a:lnSpc>
                          <a:spcPct val="80000"/>
                        </a:lnSpc>
                        <a:buClr>
                          <a:schemeClr val="accent6">
                            <a:lumMod val="75000"/>
                          </a:schemeClr>
                        </a:buClr>
                        <a:buSzPct val="100000"/>
                        <a:buFont typeface="Wingdings" panose="05000000000000000000" pitchFamily="2" charset="2"/>
                        <a:buNone/>
                      </a:pPr>
                      <a:r>
                        <a:rPr lang="ru-RU" sz="1600" kern="1200" dirty="0" smtClean="0">
                          <a:effectLst/>
                        </a:rPr>
                        <a:t>Покупка гаража / машиноместа</a:t>
                      </a:r>
                    </a:p>
                    <a:p>
                      <a:pPr marL="0" indent="0" algn="ctr" eaLnBrk="0" hangingPunct="0">
                        <a:lnSpc>
                          <a:spcPct val="80000"/>
                        </a:lnSpc>
                        <a:buClr>
                          <a:schemeClr val="accent6">
                            <a:lumMod val="75000"/>
                          </a:schemeClr>
                        </a:buClr>
                        <a:buSzPct val="100000"/>
                        <a:buFont typeface="Wingdings" panose="05000000000000000000" pitchFamily="2" charset="2"/>
                        <a:buNone/>
                      </a:pPr>
                      <a:r>
                        <a:rPr lang="ru-RU" sz="1600" kern="1200" dirty="0" smtClean="0">
                          <a:effectLst/>
                        </a:rPr>
                        <a:t>Приобретение товаров длительного пользования</a:t>
                      </a:r>
                    </a:p>
                    <a:p>
                      <a:pPr marL="0" indent="0" algn="ctr" eaLnBrk="0" hangingPunct="0">
                        <a:lnSpc>
                          <a:spcPct val="80000"/>
                        </a:lnSpc>
                        <a:buClr>
                          <a:schemeClr val="accent6">
                            <a:lumMod val="75000"/>
                          </a:schemeClr>
                        </a:buClr>
                        <a:buSzPct val="100000"/>
                        <a:buFont typeface="Wingdings" panose="05000000000000000000" pitchFamily="2" charset="2"/>
                        <a:buNone/>
                      </a:pPr>
                      <a:r>
                        <a:rPr lang="ru-RU" sz="1600" kern="1200" dirty="0" smtClean="0">
                          <a:effectLst/>
                        </a:rPr>
                        <a:t>Ремонт и благоустройство квартиры и т.д.</a:t>
                      </a:r>
                    </a:p>
                    <a:p>
                      <a:pPr marL="0" indent="0" algn="ctr" eaLnBrk="0" hangingPunct="0">
                        <a:lnSpc>
                          <a:spcPct val="80000"/>
                        </a:lnSpc>
                        <a:buClr>
                          <a:schemeClr val="accent6">
                            <a:lumMod val="75000"/>
                          </a:schemeClr>
                        </a:buClr>
                        <a:buSzPct val="100000"/>
                        <a:buFont typeface="Wingdings" panose="05000000000000000000" pitchFamily="2" charset="2"/>
                        <a:buNone/>
                      </a:pPr>
                      <a:endParaRPr lang="ru-RU" sz="800" kern="1200" dirty="0" smtClean="0">
                        <a:effectLst/>
                      </a:endParaRPr>
                    </a:p>
                    <a:p>
                      <a:pPr marL="0" indent="0" algn="ctr" eaLnBrk="0" hangingPunct="0">
                        <a:lnSpc>
                          <a:spcPct val="100000"/>
                        </a:lnSpc>
                        <a:buSzPct val="150000"/>
                        <a:buNone/>
                      </a:pPr>
                      <a:endParaRPr lang="ru-RU" sz="2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57557" marR="5755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 algn="ctr" eaLnBrk="0" hangingPunct="0">
                        <a:lnSpc>
                          <a:spcPct val="100000"/>
                        </a:lnSpc>
                        <a:buSzPct val="150000"/>
                        <a:buNone/>
                      </a:pPr>
                      <a:endParaRPr lang="ru-RU" sz="2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 marL="57557" marR="57557" marT="0" marB="0" anchor="ctr"/>
                </a:tc>
              </a:tr>
              <a:tr h="454607"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Максимальный срок кредита</a:t>
                      </a:r>
                      <a:endParaRPr lang="ru-RU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/>
                      </a:endParaRPr>
                    </a:p>
                  </a:txBody>
                  <a:tcPr marL="57557" marR="57557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7 лет</a:t>
                      </a:r>
                      <a:endParaRPr lang="ru-RU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/>
                      </a:endParaRPr>
                    </a:p>
                  </a:txBody>
                  <a:tcPr marL="57557" marR="57557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eaLnBrk="0" hangingPunct="0">
                        <a:lnSpc>
                          <a:spcPct val="80000"/>
                        </a:lnSpc>
                        <a:buSzPct val="150000"/>
                        <a:buNone/>
                      </a:pPr>
                      <a:endParaRPr lang="ru-RU" sz="500" b="1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  <a:p>
                      <a:pPr marL="0" indent="0" eaLnBrk="0" hangingPunct="0">
                        <a:lnSpc>
                          <a:spcPct val="80000"/>
                        </a:lnSpc>
                        <a:buSzPct val="150000"/>
                        <a:buNone/>
                      </a:pPr>
                      <a:r>
                        <a:rPr lang="ru-RU" sz="16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          Пакет документов  </a:t>
                      </a:r>
                      <a:r>
                        <a:rPr lang="ru-RU" sz="16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:</a:t>
                      </a:r>
                    </a:p>
                    <a:p>
                      <a:pPr marL="0" indent="0" eaLnBrk="0" hangingPunct="0">
                        <a:lnSpc>
                          <a:spcPct val="80000"/>
                        </a:lnSpc>
                        <a:buSzPct val="150000"/>
                        <a:buNone/>
                      </a:pPr>
                      <a:endParaRPr lang="ru-RU" sz="5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  <a:p>
                      <a:pPr marL="457200" indent="-457200" algn="just" eaLnBrk="0" hangingPunct="0">
                        <a:lnSpc>
                          <a:spcPct val="80000"/>
                        </a:lnSpc>
                        <a:buClr>
                          <a:schemeClr val="accent6">
                            <a:lumMod val="75000"/>
                          </a:schemeClr>
                        </a:buClr>
                        <a:buSzPct val="100000"/>
                        <a:buFont typeface="Wingdings" panose="05000000000000000000" pitchFamily="2" charset="2"/>
                        <a:buChar char="v"/>
                      </a:pPr>
                      <a:r>
                        <a:rPr lang="ru-RU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Паспорт гражданина РФ</a:t>
                      </a:r>
                    </a:p>
                    <a:p>
                      <a:pPr marL="457200" indent="-457200" algn="just" eaLnBrk="0" hangingPunct="0">
                        <a:lnSpc>
                          <a:spcPct val="80000"/>
                        </a:lnSpc>
                        <a:buClr>
                          <a:schemeClr val="accent6">
                            <a:lumMod val="75000"/>
                          </a:schemeClr>
                        </a:buClr>
                        <a:buSzPct val="100000"/>
                        <a:buFont typeface="Wingdings" panose="05000000000000000000" pitchFamily="2" charset="2"/>
                        <a:buChar char="v"/>
                      </a:pPr>
                      <a:r>
                        <a:rPr lang="ru-RU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Документ, подтверждающий владение недвижимостью в ЖК застройщика партнера банка, (свидетельство о собственности / договор долевого участи </a:t>
                      </a:r>
                      <a:r>
                        <a:rPr lang="en-US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/</a:t>
                      </a:r>
                      <a:r>
                        <a:rPr lang="ru-RU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договор</a:t>
                      </a:r>
                      <a:r>
                        <a:rPr lang="ru-RU" sz="14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 на строительство </a:t>
                      </a:r>
                      <a:r>
                        <a:rPr lang="ru-RU" sz="1400" kern="12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дома\договор</a:t>
                      </a:r>
                      <a:r>
                        <a:rPr lang="ru-RU" sz="14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 на выполнение подрядных работ и т.д.)</a:t>
                      </a:r>
                      <a:endParaRPr lang="ru-RU" sz="14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7557" marR="57557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92316"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Максимальная сумма кредита, руб. </a:t>
                      </a:r>
                      <a:endParaRPr lang="ru-RU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/>
                      </a:endParaRPr>
                    </a:p>
                  </a:txBody>
                  <a:tcPr marL="57557" marR="57557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3 000 000 ( при залоге</a:t>
                      </a:r>
                      <a:r>
                        <a:rPr lang="ru-RU" sz="14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 авто)</a:t>
                      </a:r>
                    </a:p>
                    <a:p>
                      <a:pPr marL="45720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ru-RU" sz="14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Calibri"/>
                        </a:rPr>
                        <a:t>2 000 000 ( без залога)</a:t>
                      </a:r>
                      <a:endParaRPr lang="ru-RU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57557" marR="57557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4572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/>
                      </a:endParaRPr>
                    </a:p>
                  </a:txBody>
                  <a:tcPr marL="57557" marR="57557" marT="0" marB="0" anchor="ctr"/>
                </a:tc>
              </a:tr>
              <a:tr h="681911"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Ставка при выборе </a:t>
                      </a:r>
                      <a:r>
                        <a:rPr lang="ru-RU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страхования</a:t>
                      </a:r>
                      <a:r>
                        <a:rPr lang="ru-RU" sz="14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 жизни </a:t>
                      </a:r>
                      <a:r>
                        <a:rPr lang="ru-RU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ru-RU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годовых)</a:t>
                      </a:r>
                      <a:endParaRPr lang="ru-RU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/>
                      </a:endParaRPr>
                    </a:p>
                  </a:txBody>
                  <a:tcPr marL="57557" marR="57557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15,4 % </a:t>
                      </a:r>
                      <a:r>
                        <a:rPr lang="ru-RU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(Без</a:t>
                      </a:r>
                      <a:r>
                        <a:rPr lang="ru-RU" sz="14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</a:rPr>
                        <a:t> залога)</a:t>
                      </a:r>
                      <a:endParaRPr lang="ru-RU" sz="1400" b="1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57557" marR="57557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l" defTabSz="914400" rtl="0" eaLnBrk="0" latinLnBrk="0" hangingPunct="0">
                        <a:lnSpc>
                          <a:spcPct val="80000"/>
                        </a:lnSpc>
                        <a:buSzPct val="150000"/>
                        <a:buNone/>
                      </a:pPr>
                      <a:r>
                        <a:rPr lang="ru-RU" sz="16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        </a:t>
                      </a:r>
                      <a:r>
                        <a:rPr lang="ru-RU" sz="1600" b="1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  </a:t>
                      </a:r>
                      <a:r>
                        <a:rPr lang="ru-RU" sz="16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Требование к заемщику:</a:t>
                      </a:r>
                    </a:p>
                    <a:p>
                      <a:pPr marL="0" indent="0" algn="l" defTabSz="914400" rtl="0" eaLnBrk="0" latinLnBrk="0" hangingPunct="0">
                        <a:lnSpc>
                          <a:spcPct val="80000"/>
                        </a:lnSpc>
                        <a:buSzPct val="150000"/>
                        <a:buNone/>
                      </a:pPr>
                      <a:endParaRPr lang="ru-RU" sz="5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  <a:p>
                      <a:pPr marL="457200" lvl="1" indent="-457200" algn="just" defTabSz="914400" rtl="0" eaLnBrk="0" latinLnBrk="0" hangingPunct="0">
                        <a:lnSpc>
                          <a:spcPct val="80000"/>
                        </a:lnSpc>
                        <a:buClr>
                          <a:schemeClr val="accent6">
                            <a:lumMod val="75000"/>
                          </a:schemeClr>
                        </a:buClr>
                        <a:buSzPct val="100000"/>
                        <a:buFont typeface="Wingdings" panose="05000000000000000000" pitchFamily="2" charset="2"/>
                        <a:buChar char="v"/>
                      </a:pPr>
                      <a:r>
                        <a:rPr lang="ru-RU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Гражданство РФ</a:t>
                      </a:r>
                    </a:p>
                    <a:p>
                      <a:pPr marL="457200" lvl="1" indent="-457200" algn="just" defTabSz="914400" rtl="0" eaLnBrk="0" latinLnBrk="0" hangingPunct="0">
                        <a:lnSpc>
                          <a:spcPct val="80000"/>
                        </a:lnSpc>
                        <a:buClr>
                          <a:schemeClr val="accent6">
                            <a:lumMod val="75000"/>
                          </a:schemeClr>
                        </a:buClr>
                        <a:buSzPct val="100000"/>
                        <a:buFont typeface="Wingdings" panose="05000000000000000000" pitchFamily="2" charset="2"/>
                        <a:buChar char="v"/>
                      </a:pPr>
                      <a:r>
                        <a:rPr lang="ru-RU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Постоянная регистрация в регионе присутствия банка</a:t>
                      </a:r>
                    </a:p>
                    <a:p>
                      <a:pPr marL="457200" lvl="1" indent="-457200" algn="just" defTabSz="914400" rtl="0" eaLnBrk="0" latinLnBrk="0" hangingPunct="0">
                        <a:lnSpc>
                          <a:spcPct val="80000"/>
                        </a:lnSpc>
                        <a:buClr>
                          <a:schemeClr val="accent6">
                            <a:lumMod val="75000"/>
                          </a:schemeClr>
                        </a:buClr>
                        <a:buSzPct val="100000"/>
                        <a:buFont typeface="Wingdings" panose="05000000000000000000" pitchFamily="2" charset="2"/>
                        <a:buChar char="v"/>
                      </a:pPr>
                      <a:r>
                        <a:rPr lang="ru-RU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Возраст от 21 года до 68 лет на момент окончания срока действия кредитного договора</a:t>
                      </a:r>
                    </a:p>
                    <a:p>
                      <a:pPr marL="457200" lvl="1" indent="-457200" algn="just" defTabSz="914400" rtl="0" eaLnBrk="0" latinLnBrk="0" hangingPunct="0">
                        <a:lnSpc>
                          <a:spcPct val="80000"/>
                        </a:lnSpc>
                        <a:buClr>
                          <a:schemeClr val="accent6">
                            <a:lumMod val="75000"/>
                          </a:schemeClr>
                        </a:buClr>
                        <a:buSzPct val="100000"/>
                        <a:buFont typeface="Wingdings" panose="05000000000000000000" pitchFamily="2" charset="2"/>
                        <a:buChar char="v"/>
                      </a:pPr>
                      <a:r>
                        <a:rPr lang="ru-RU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Наличие постоянного источника дохода (непрерывный стаж на последнем месте работы — не менее 6 месяцев, общий трудовой стаж — не менее 2 лет)</a:t>
                      </a:r>
                      <a:endParaRPr lang="ru-RU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/>
                      </a:endParaRPr>
                    </a:p>
                  </a:txBody>
                  <a:tcPr marL="57557" marR="57557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71224"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Требования к собственности на недвижимость</a:t>
                      </a:r>
                      <a:endParaRPr lang="ru-RU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/>
                      </a:endParaRPr>
                    </a:p>
                  </a:txBody>
                  <a:tcPr marL="57557" marR="57557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2000" lvl="1" indent="-252000" algn="just" defTabSz="914400" rtl="0" eaLnBrk="0" latinLnBrk="0" hangingPunct="0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  <a:buClr>
                          <a:schemeClr val="accent6">
                            <a:lumMod val="75000"/>
                          </a:schemeClr>
                        </a:buClr>
                        <a:buSzPct val="100000"/>
                        <a:buFont typeface="Wingdings" panose="05000000000000000000" pitchFamily="2" charset="2"/>
                        <a:buChar char="v"/>
                      </a:pPr>
                      <a:r>
                        <a:rPr lang="ru-RU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</a:t>
                      </a:r>
                      <a:r>
                        <a:rPr lang="ru-RU" sz="14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заемщика в праве общей долевой/совместной собственности должна быть не меньше ½.</a:t>
                      </a:r>
                    </a:p>
                    <a:p>
                      <a:pPr marL="252000" lvl="1" indent="-252000" algn="just" defTabSz="914400" rtl="0" eaLnBrk="0" latinLnBrk="0" hangingPunct="0">
                        <a:lnSpc>
                          <a:spcPct val="8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  <a:buClr>
                          <a:schemeClr val="accent6">
                            <a:lumMod val="75000"/>
                          </a:schemeClr>
                        </a:buClr>
                        <a:buSzPct val="100000"/>
                        <a:buFont typeface="Wingdings" panose="05000000000000000000" pitchFamily="2" charset="2"/>
                        <a:buChar char="v"/>
                      </a:pPr>
                      <a:r>
                        <a:rPr lang="ru-RU" sz="14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Документ на недвижимость </a:t>
                      </a:r>
                      <a:r>
                        <a:rPr lang="ru-RU" sz="14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может быть как на имя самого заемщика, так и на имя его супруги (супруга).</a:t>
                      </a:r>
                    </a:p>
                  </a:txBody>
                  <a:tcPr marL="57557" marR="57557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endParaRPr lang="ru-RU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/>
                      </a:endParaRPr>
                    </a:p>
                  </a:txBody>
                  <a:tcPr marL="57557" marR="57557" marT="0" marB="0" anchor="ctr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87136642"/>
              </p:ext>
            </p:extLst>
          </p:nvPr>
        </p:nvGraphicFramePr>
        <p:xfrm>
          <a:off x="143508" y="6444703"/>
          <a:ext cx="8352928" cy="1577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52928"/>
              </a:tblGrid>
              <a:tr h="1326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9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1325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352" y="2217588"/>
            <a:ext cx="3663709" cy="401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Контакты: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5" name="Объект 9"/>
          <p:cNvSpPr txBox="1">
            <a:spLocks/>
          </p:cNvSpPr>
          <p:nvPr/>
        </p:nvSpPr>
        <p:spPr>
          <a:xfrm>
            <a:off x="347614" y="1582339"/>
            <a:ext cx="8423245" cy="3927229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400" kern="1200">
                <a:solidFill>
                  <a:srgbClr val="286EBE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000" kern="1200">
                <a:solidFill>
                  <a:srgbClr val="286EBE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rgbClr val="286EBE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400" kern="1200">
                <a:solidFill>
                  <a:srgbClr val="286EBE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200" kern="1200">
                <a:solidFill>
                  <a:srgbClr val="286EBE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hangingPunct="0">
              <a:lnSpc>
                <a:spcPct val="80000"/>
              </a:lnSpc>
              <a:buSzPct val="150000"/>
              <a:buNone/>
            </a:pPr>
            <a:r>
              <a:rPr lang="ru-RU" sz="3200" dirty="0">
                <a:latin typeface="+mn-lt"/>
              </a:rPr>
              <a:t>Мы подберем для Вас </a:t>
            </a:r>
            <a:r>
              <a:rPr lang="ru-RU" sz="3200" dirty="0" smtClean="0">
                <a:latin typeface="+mn-lt"/>
              </a:rPr>
              <a:t>решение.</a:t>
            </a:r>
          </a:p>
          <a:p>
            <a:pPr marL="0" indent="0" eaLnBrk="0" hangingPunct="0">
              <a:lnSpc>
                <a:spcPct val="80000"/>
              </a:lnSpc>
              <a:buSzPct val="150000"/>
              <a:buNone/>
            </a:pPr>
            <a:endParaRPr lang="ru-RU" sz="1400" dirty="0" smtClean="0">
              <a:latin typeface="+mn-lt"/>
            </a:endParaRPr>
          </a:p>
          <a:p>
            <a:pPr marL="0" indent="0" eaLnBrk="0" hangingPunct="0">
              <a:lnSpc>
                <a:spcPct val="80000"/>
              </a:lnSpc>
              <a:buSzPct val="150000"/>
              <a:buNone/>
            </a:pPr>
            <a:endParaRPr lang="ru-RU" sz="1000" dirty="0">
              <a:latin typeface="+mn-lt"/>
            </a:endParaRPr>
          </a:p>
          <a:p>
            <a:pPr marL="0" indent="0" eaLnBrk="0" hangingPunct="0">
              <a:lnSpc>
                <a:spcPct val="80000"/>
              </a:lnSpc>
              <a:buSzPct val="150000"/>
              <a:buNone/>
            </a:pPr>
            <a:r>
              <a:rPr lang="ru-RU" sz="3200" dirty="0" smtClean="0">
                <a:latin typeface="+mn-lt"/>
              </a:rPr>
              <a:t>Просто выберите удобный способ связи:</a:t>
            </a:r>
          </a:p>
          <a:p>
            <a:pPr marL="0" indent="0" eaLnBrk="0" hangingPunct="0">
              <a:lnSpc>
                <a:spcPct val="80000"/>
              </a:lnSpc>
              <a:buSzPct val="150000"/>
              <a:buNone/>
            </a:pPr>
            <a:endParaRPr lang="ru-RU" sz="1000" dirty="0" smtClean="0">
              <a:latin typeface="+mn-lt"/>
            </a:endParaRPr>
          </a:p>
          <a:p>
            <a:pPr marL="0" indent="0" eaLnBrk="0" hangingPunct="0">
              <a:lnSpc>
                <a:spcPct val="80000"/>
              </a:lnSpc>
              <a:buSzPct val="150000"/>
              <a:buNone/>
            </a:pPr>
            <a:endParaRPr lang="ru-RU" sz="1000" dirty="0" smtClean="0">
              <a:latin typeface="+mn-lt"/>
            </a:endParaRPr>
          </a:p>
          <a:p>
            <a:pPr marL="0" indent="0" eaLnBrk="0" hangingPunct="0">
              <a:lnSpc>
                <a:spcPct val="80000"/>
              </a:lnSpc>
              <a:buSzPct val="150000"/>
              <a:buNone/>
            </a:pPr>
            <a:r>
              <a:rPr lang="ru-RU" sz="1800" dirty="0" smtClean="0">
                <a:latin typeface="+mn-lt"/>
              </a:rPr>
              <a:t> </a:t>
            </a:r>
          </a:p>
          <a:p>
            <a:pPr eaLnBrk="0" hangingPunct="0">
              <a:lnSpc>
                <a:spcPct val="80000"/>
              </a:lnSpc>
              <a:buSzPct val="150000"/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+mn-lt"/>
              </a:rPr>
              <a:t>телефоны Вашего  персонального менеджера:</a:t>
            </a:r>
          </a:p>
          <a:p>
            <a:pPr marL="0" indent="0">
              <a:buNone/>
            </a:pPr>
            <a:r>
              <a:rPr lang="ru-RU" sz="1800" dirty="0" smtClean="0">
                <a:latin typeface="+mn-lt"/>
              </a:rPr>
              <a:t>       Короткова Анастасия:   тел</a:t>
            </a:r>
            <a:r>
              <a:rPr lang="ru-RU" sz="1800" dirty="0">
                <a:latin typeface="+mn-lt"/>
              </a:rPr>
              <a:t>. </a:t>
            </a:r>
            <a:r>
              <a:rPr lang="ru-RU" sz="1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+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7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(383) 238 07 50 (вн.2316), </a:t>
            </a:r>
            <a:endParaRPr lang="ru-RU" sz="1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0" indent="0" eaLnBrk="0" hangingPunct="0">
              <a:lnSpc>
                <a:spcPct val="80000"/>
              </a:lnSpc>
              <a:buSzPct val="150000"/>
              <a:buNone/>
            </a:pPr>
            <a:r>
              <a:rPr lang="en-US" sz="1800" dirty="0">
                <a:latin typeface="+mn-lt"/>
              </a:rPr>
              <a:t>       </a:t>
            </a:r>
            <a:r>
              <a:rPr lang="ru-RU" sz="1800" dirty="0">
                <a:latin typeface="+mn-lt"/>
              </a:rPr>
              <a:t>моб</a:t>
            </a:r>
            <a:r>
              <a:rPr lang="en-US" sz="1800" dirty="0">
                <a:latin typeface="+mn-lt"/>
              </a:rPr>
              <a:t>.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+7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913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)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747-07-76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,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  </a:t>
            </a:r>
            <a:r>
              <a:rPr lang="ru-RU" sz="1800" dirty="0" err="1" smtClean="0">
                <a:latin typeface="+mn-lt"/>
              </a:rPr>
              <a:t>e-mail</a:t>
            </a:r>
            <a:r>
              <a:rPr lang="ru-RU" sz="1800" dirty="0" smtClean="0">
                <a:latin typeface="+mn-lt"/>
              </a:rPr>
              <a:t>: </a:t>
            </a:r>
            <a:r>
              <a:rPr lang="en-US" sz="1800" dirty="0" smtClean="0">
                <a:latin typeface="+mn-lt"/>
              </a:rPr>
              <a:t>akorotkova@nsk.lockobank.ru</a:t>
            </a:r>
            <a:endParaRPr lang="ru-RU" sz="1800" dirty="0" smtClean="0"/>
          </a:p>
          <a:p>
            <a:pPr marL="0" indent="0" eaLnBrk="0" hangingPunct="0">
              <a:lnSpc>
                <a:spcPct val="80000"/>
              </a:lnSpc>
              <a:buSzPct val="150000"/>
              <a:buNone/>
            </a:pPr>
            <a:endParaRPr lang="en-US" sz="1800" dirty="0" smtClean="0">
              <a:latin typeface="+mn-lt"/>
            </a:endParaRPr>
          </a:p>
          <a:p>
            <a:pPr marL="0" indent="0" eaLnBrk="0" hangingPunct="0">
              <a:lnSpc>
                <a:spcPct val="80000"/>
              </a:lnSpc>
              <a:buSzPct val="150000"/>
              <a:buNone/>
            </a:pPr>
            <a:endParaRPr lang="ru-RU" sz="1800" dirty="0">
              <a:latin typeface="+mn-lt"/>
            </a:endParaRPr>
          </a:p>
          <a:p>
            <a:pPr eaLnBrk="0" hangingPunct="0">
              <a:lnSpc>
                <a:spcPct val="80000"/>
              </a:lnSpc>
              <a:buSzPct val="150000"/>
              <a:buNone/>
            </a:pPr>
            <a:endParaRPr lang="ru-RU" sz="1800" dirty="0"/>
          </a:p>
          <a:p>
            <a:pPr marL="0" indent="0" eaLnBrk="0" hangingPunct="0">
              <a:lnSpc>
                <a:spcPct val="80000"/>
              </a:lnSpc>
              <a:buSzPct val="150000"/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="" xmlns:p14="http://schemas.microsoft.com/office/powerpoint/2010/main" val="105747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d5a1e260-f192-4169-bb60-adfebb9144d2">24KVUANFQCZU-24-98</_dlc_DocId>
    <_dlc_DocIdUrl xmlns="d5a1e260-f192-4169-bb60-adfebb9144d2">
      <Url>http://portal.europlan.ru/_layouts/DocIdRedir.aspx?ID=24KVUANFQCZU-24-98</Url>
      <Description>24KVUANFQCZU-24-98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8012EC200C5C34BAD4133B77B05EF0F" ma:contentTypeVersion="0" ma:contentTypeDescription="Создание документа." ma:contentTypeScope="" ma:versionID="bc313c8e11f6e35917d84ecd6154d860">
  <xsd:schema xmlns:xsd="http://www.w3.org/2001/XMLSchema" xmlns:xs="http://www.w3.org/2001/XMLSchema" xmlns:p="http://schemas.microsoft.com/office/2006/metadata/properties" xmlns:ns2="d5a1e260-f192-4169-bb60-adfebb9144d2" targetNamespace="http://schemas.microsoft.com/office/2006/metadata/properties" ma:root="true" ma:fieldsID="0e843e19963d96e8b49d4693303099da" ns2:_="">
    <xsd:import namespace="d5a1e260-f192-4169-bb60-adfebb9144d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a1e260-f192-4169-bb60-adfebb9144d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24DECD-CA00-4528-B94C-01E5EEC2607E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51E84C14-CF39-4505-8DE4-97160FE1B9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E1A1AD-BB07-4ECF-9660-4B3572940BCD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d5a1e260-f192-4169-bb60-adfebb9144d2"/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33784E5E-A89E-43AC-AA82-531BBE6FA0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a1e260-f192-4169-bb60-adfebb9144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9481</TotalTime>
  <Words>251</Words>
  <Application>Microsoft Office PowerPoint</Application>
  <PresentationFormat>Экран (4:3)</PresentationFormat>
  <Paragraphs>47</Paragraphs>
  <Slides>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Потребительский кредит ЛОКО-Банка для собственников недвижимости</vt:lpstr>
      <vt:lpstr>Контакты: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Сухарев Максим Алексеевич</dc:creator>
  <cp:lastModifiedBy>akorotkova</cp:lastModifiedBy>
  <cp:revision>272</cp:revision>
  <cp:lastPrinted>2015-05-27T16:44:14Z</cp:lastPrinted>
  <dcterms:created xsi:type="dcterms:W3CDTF">2013-01-11T10:49:24Z</dcterms:created>
  <dcterms:modified xsi:type="dcterms:W3CDTF">2016-08-15T07:10:47Z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0x01010028012EC200C5C34BAD4133B77B05EF0F</vt:lpwstr>
  </property>
  <property fmtid="{D5CDD505-2E9C-101B-9397-08002B2CF9AE}" pid="3" name="_dlc_DocIdItemGuid">
    <vt:lpwstr>dacd0b18-92f2-4d93-811f-125dc88467c3</vt:lpwstr>
  </property>
</Properties>
</file>